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58" r:id="rId2"/>
    <p:sldId id="299" r:id="rId3"/>
    <p:sldId id="300" r:id="rId4"/>
    <p:sldId id="301" r:id="rId5"/>
    <p:sldId id="302" r:id="rId6"/>
    <p:sldId id="303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21" r:id="rId25"/>
    <p:sldId id="322" r:id="rId26"/>
    <p:sldId id="323" r:id="rId27"/>
    <p:sldId id="324" r:id="rId28"/>
    <p:sldId id="325" r:id="rId29"/>
    <p:sldId id="326" r:id="rId30"/>
    <p:sldId id="327" r:id="rId31"/>
    <p:sldId id="328" r:id="rId32"/>
    <p:sldId id="329" r:id="rId33"/>
    <p:sldId id="330" r:id="rId34"/>
    <p:sldId id="331" r:id="rId35"/>
    <p:sldId id="332" r:id="rId36"/>
    <p:sldId id="333" r:id="rId37"/>
    <p:sldId id="334" r:id="rId38"/>
    <p:sldId id="335" r:id="rId39"/>
    <p:sldId id="336" r:id="rId40"/>
    <p:sldId id="337" r:id="rId41"/>
    <p:sldId id="338" r:id="rId42"/>
    <p:sldId id="339" r:id="rId43"/>
    <p:sldId id="340" r:id="rId44"/>
    <p:sldId id="341" r:id="rId45"/>
    <p:sldId id="342" r:id="rId46"/>
    <p:sldId id="343" r:id="rId47"/>
    <p:sldId id="361" r:id="rId48"/>
    <p:sldId id="362" r:id="rId49"/>
    <p:sldId id="344" r:id="rId50"/>
    <p:sldId id="345" r:id="rId51"/>
    <p:sldId id="346" r:id="rId52"/>
    <p:sldId id="347" r:id="rId53"/>
    <p:sldId id="348" r:id="rId54"/>
    <p:sldId id="349" r:id="rId55"/>
    <p:sldId id="350" r:id="rId56"/>
    <p:sldId id="351" r:id="rId57"/>
    <p:sldId id="352" r:id="rId58"/>
    <p:sldId id="353" r:id="rId59"/>
    <p:sldId id="354" r:id="rId60"/>
    <p:sldId id="355" r:id="rId61"/>
    <p:sldId id="363" r:id="rId62"/>
    <p:sldId id="364" r:id="rId63"/>
    <p:sldId id="365" r:id="rId64"/>
    <p:sldId id="366" r:id="rId65"/>
    <p:sldId id="367" r:id="rId66"/>
    <p:sldId id="356" r:id="rId67"/>
    <p:sldId id="357" r:id="rId68"/>
    <p:sldId id="358" r:id="rId69"/>
    <p:sldId id="359" r:id="rId70"/>
    <p:sldId id="360" r:id="rId71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1512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F1D1D-707B-45E7-B515-192483FF95BE}" type="datetimeFigureOut">
              <a:rPr lang="zh-TW" altLang="en-US" smtClean="0"/>
              <a:t>2015/3/10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40A17F-C31A-4E25-8A6A-144B8A8979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5354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BC162-22CE-4312-B577-9FA335F7139C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114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0C5D2-888B-40B3-8677-D0766453D08E}" type="datetimeFigureOut">
              <a:rPr lang="zh-TW" altLang="en-US" smtClean="0"/>
              <a:t>2015/3/10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04EBE-F627-43BD-A7A3-2A4663056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2240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0C5D2-888B-40B3-8677-D0766453D08E}" type="datetimeFigureOut">
              <a:rPr lang="zh-TW" altLang="en-US" smtClean="0"/>
              <a:t>2015/3/10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04EBE-F627-43BD-A7A3-2A4663056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8037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0C5D2-888B-40B3-8677-D0766453D08E}" type="datetimeFigureOut">
              <a:rPr lang="zh-TW" altLang="en-US" smtClean="0"/>
              <a:t>2015/3/10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04EBE-F627-43BD-A7A3-2A4663056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3257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0C5D2-888B-40B3-8677-D0766453D08E}" type="datetimeFigureOut">
              <a:rPr lang="zh-TW" altLang="en-US" smtClean="0"/>
              <a:t>2015/3/10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04EBE-F627-43BD-A7A3-2A4663056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2066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0C5D2-888B-40B3-8677-D0766453D08E}" type="datetimeFigureOut">
              <a:rPr lang="zh-TW" altLang="en-US" smtClean="0"/>
              <a:t>2015/3/10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04EBE-F627-43BD-A7A3-2A4663056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2075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0C5D2-888B-40B3-8677-D0766453D08E}" type="datetimeFigureOut">
              <a:rPr lang="zh-TW" altLang="en-US" smtClean="0"/>
              <a:t>2015/3/10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04EBE-F627-43BD-A7A3-2A4663056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1483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0C5D2-888B-40B3-8677-D0766453D08E}" type="datetimeFigureOut">
              <a:rPr lang="zh-TW" altLang="en-US" smtClean="0"/>
              <a:t>2015/3/10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04EBE-F627-43BD-A7A3-2A4663056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9532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0C5D2-888B-40B3-8677-D0766453D08E}" type="datetimeFigureOut">
              <a:rPr lang="zh-TW" altLang="en-US" smtClean="0"/>
              <a:t>2015/3/10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04EBE-F627-43BD-A7A3-2A4663056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6109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0C5D2-888B-40B3-8677-D0766453D08E}" type="datetimeFigureOut">
              <a:rPr lang="zh-TW" altLang="en-US" smtClean="0"/>
              <a:t>2015/3/10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04EBE-F627-43BD-A7A3-2A4663056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2564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0C5D2-888B-40B3-8677-D0766453D08E}" type="datetimeFigureOut">
              <a:rPr lang="zh-TW" altLang="en-US" smtClean="0"/>
              <a:t>2015/3/10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04EBE-F627-43BD-A7A3-2A4663056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330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0C5D2-888B-40B3-8677-D0766453D08E}" type="datetimeFigureOut">
              <a:rPr lang="zh-TW" altLang="en-US" smtClean="0"/>
              <a:t>2015/3/10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04EBE-F627-43BD-A7A3-2A4663056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7172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10C5D2-888B-40B3-8677-D0766453D08E}" type="datetimeFigureOut">
              <a:rPr lang="zh-TW" altLang="en-US" smtClean="0"/>
              <a:t>2015/3/10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04EBE-F627-43BD-A7A3-2A4663056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9918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ommunity.freescale.com/community/iot-center/demos/proximetry-demo-page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6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1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7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68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3"/>
          <p:cNvSpPr txBox="1">
            <a:spLocks noChangeArrowheads="1"/>
          </p:cNvSpPr>
          <p:nvPr/>
        </p:nvSpPr>
        <p:spPr bwMode="auto">
          <a:xfrm>
            <a:off x="2389981" y="404664"/>
            <a:ext cx="2432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zh-CN"/>
          </a:p>
        </p:txBody>
      </p:sp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3600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Smart House</a:t>
            </a:r>
            <a:endParaRPr lang="zh-TW" altLang="en-US" sz="3600" b="1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599" y="3212976"/>
            <a:ext cx="6400800" cy="1752600"/>
          </a:xfrm>
        </p:spPr>
        <p:txBody>
          <a:bodyPr>
            <a:normAutofit/>
          </a:bodyPr>
          <a:lstStyle/>
          <a:p>
            <a:r>
              <a:rPr lang="en-US" altLang="zh-TW" sz="20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10 Mar., 2015</a:t>
            </a:r>
            <a:endParaRPr lang="zh-TW" altLang="en-US" sz="2000" b="1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44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199" y="287539"/>
            <a:ext cx="8229600" cy="1008112"/>
          </a:xfrm>
        </p:spPr>
        <p:txBody>
          <a:bodyPr>
            <a:noAutofit/>
          </a:bodyPr>
          <a:lstStyle/>
          <a:p>
            <a:r>
              <a:rPr lang="en-US" altLang="zh-TW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Panasonic Energy Storage System: </a:t>
            </a:r>
            <a:br>
              <a:rPr lang="en-US" altLang="zh-TW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Block Diagram</a:t>
            </a:r>
            <a:endParaRPr lang="zh-TW" altLang="en-US" sz="28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99" y="1338104"/>
            <a:ext cx="7920000" cy="5279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603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199" y="287539"/>
            <a:ext cx="8229600" cy="1008112"/>
          </a:xfrm>
        </p:spPr>
        <p:txBody>
          <a:bodyPr>
            <a:noAutofit/>
          </a:bodyPr>
          <a:lstStyle/>
          <a:p>
            <a:r>
              <a:rPr lang="en-US" altLang="zh-TW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Panasonic </a:t>
            </a:r>
            <a:r>
              <a:rPr lang="zh-TW" altLang="zh-TW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Electric Switchboard</a:t>
            </a:r>
            <a:r>
              <a:rPr lang="en-US" altLang="zh-TW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br>
              <a:rPr lang="en-US" altLang="zh-TW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System Architecture</a:t>
            </a:r>
            <a:endParaRPr lang="zh-TW" altLang="en-US" sz="28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8" b="7045"/>
          <a:stretch/>
        </p:blipFill>
        <p:spPr bwMode="auto">
          <a:xfrm>
            <a:off x="251999" y="1474128"/>
            <a:ext cx="8640000" cy="478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813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199" y="287539"/>
            <a:ext cx="8229600" cy="1008112"/>
          </a:xfrm>
        </p:spPr>
        <p:txBody>
          <a:bodyPr>
            <a:noAutofit/>
          </a:bodyPr>
          <a:lstStyle/>
          <a:p>
            <a:r>
              <a:rPr lang="en-US" altLang="zh-TW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Panasonic </a:t>
            </a:r>
            <a:r>
              <a:rPr lang="zh-TW" altLang="zh-TW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Electric Switchboard</a:t>
            </a:r>
            <a:r>
              <a:rPr lang="en-US" altLang="zh-TW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br>
              <a:rPr lang="en-US" altLang="zh-TW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Block Diagram</a:t>
            </a:r>
            <a:endParaRPr lang="zh-TW" altLang="en-US" sz="28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38"/>
          <a:stretch/>
        </p:blipFill>
        <p:spPr bwMode="auto">
          <a:xfrm>
            <a:off x="611999" y="1393392"/>
            <a:ext cx="7920000" cy="4765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052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199" y="404664"/>
            <a:ext cx="8229600" cy="1100794"/>
          </a:xfrm>
        </p:spPr>
        <p:txBody>
          <a:bodyPr>
            <a:normAutofit/>
          </a:bodyPr>
          <a:lstStyle/>
          <a:p>
            <a:r>
              <a:rPr lang="en-US" altLang="zh-TW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DENSO VEHICLE-TO-HOME (V2H) POWER SUPPLY SYSTEM</a:t>
            </a:r>
            <a:endParaRPr lang="zh-TW" altLang="en-US" sz="2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1416700"/>
            <a:ext cx="8640000" cy="4316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826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012974"/>
          </a:xfrm>
        </p:spPr>
        <p:txBody>
          <a:bodyPr>
            <a:normAutofit/>
          </a:bodyPr>
          <a:lstStyle/>
          <a:p>
            <a:r>
              <a:rPr lang="en-US" altLang="zh-TW" sz="2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NISSAN STAND-ALONE ENERGY SYSTEM WITH‘LEAF TO HOME (V2H) </a:t>
            </a:r>
            <a:r>
              <a:rPr lang="en-US" altLang="zh-TW" sz="2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’(1)</a:t>
            </a:r>
            <a:endParaRPr lang="zh-TW" altLang="en-US" sz="24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83" y="1304176"/>
            <a:ext cx="7920000" cy="550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37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012974"/>
          </a:xfrm>
        </p:spPr>
        <p:txBody>
          <a:bodyPr>
            <a:normAutofit/>
          </a:bodyPr>
          <a:lstStyle/>
          <a:p>
            <a:r>
              <a:rPr lang="en-US" altLang="zh-TW" sz="2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NISSAN STAND-ALONE ENERGY SYSTEM WITH‘LEAF TO HOME (V2H) </a:t>
            </a:r>
            <a:r>
              <a:rPr lang="en-US" altLang="zh-TW" sz="2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’(2)</a:t>
            </a:r>
            <a:endParaRPr lang="zh-TW" altLang="en-US" sz="24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48"/>
          <a:stretch/>
        </p:blipFill>
        <p:spPr bwMode="auto">
          <a:xfrm>
            <a:off x="971999" y="1303080"/>
            <a:ext cx="7200000" cy="529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225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199" y="188174"/>
            <a:ext cx="8229600" cy="778098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HONDA SMART HOME SYSTEM</a:t>
            </a:r>
            <a:endParaRPr lang="zh-TW" altLang="en-US" sz="32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99" y="863572"/>
            <a:ext cx="7812000" cy="5953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243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199" y="476671"/>
            <a:ext cx="8229600" cy="1004915"/>
          </a:xfrm>
        </p:spPr>
        <p:txBody>
          <a:bodyPr>
            <a:normAutofit/>
          </a:bodyPr>
          <a:lstStyle/>
          <a:p>
            <a:r>
              <a:rPr lang="en-US" altLang="zh-TW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TOYOTA</a:t>
            </a:r>
            <a:r>
              <a:rPr lang="zh-TW" altLang="en-US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／</a:t>
            </a:r>
            <a:r>
              <a:rPr lang="en-US" altLang="zh-TW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PANASONIC HOME CONTROL SYSTEM</a:t>
            </a:r>
            <a:endParaRPr lang="zh-TW" altLang="en-US" sz="2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1451846"/>
            <a:ext cx="8640000" cy="4679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516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en-US" altLang="zh-TW" sz="32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PanaHome</a:t>
            </a:r>
            <a:r>
              <a:rPr lang="en-US" altLang="zh-TW" sz="3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SMART HEMS</a:t>
            </a:r>
            <a:endParaRPr lang="zh-TW" altLang="en-US" sz="32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1124744"/>
            <a:ext cx="8640000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593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SANYO NETWORKED-HOME</a:t>
            </a:r>
            <a:endParaRPr lang="zh-TW" altLang="en-US" sz="32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99" y="908720"/>
            <a:ext cx="8280000" cy="582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922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642204"/>
            <a:ext cx="8640000" cy="6103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632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199" y="404663"/>
            <a:ext cx="8229600" cy="1065875"/>
          </a:xfrm>
        </p:spPr>
        <p:txBody>
          <a:bodyPr>
            <a:normAutofit/>
          </a:bodyPr>
          <a:lstStyle/>
          <a:p>
            <a:r>
              <a:rPr lang="en-US" altLang="zh-TW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MIRAI SANZO</a:t>
            </a:r>
            <a:r>
              <a:rPr lang="zh-TW" altLang="en-US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US" altLang="zh-TW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SANYO ANDROID-BASED SMART HOME ROBOT</a:t>
            </a:r>
            <a:endParaRPr lang="zh-TW" altLang="en-US" sz="2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99" y="1445568"/>
            <a:ext cx="8280000" cy="52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37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199" y="220073"/>
            <a:ext cx="8229600" cy="735893"/>
          </a:xfrm>
        </p:spPr>
        <p:txBody>
          <a:bodyPr>
            <a:normAutofit/>
          </a:bodyPr>
          <a:lstStyle/>
          <a:p>
            <a:r>
              <a:rPr lang="en-US" altLang="zh-TW" sz="3200" b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SerComm’s</a:t>
            </a:r>
            <a:r>
              <a:rPr lang="en-US" altLang="zh-TW" sz="32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HEMS Solution </a:t>
            </a:r>
            <a:endParaRPr lang="zh-TW" altLang="en-US" sz="32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908720"/>
            <a:ext cx="8640000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684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720080"/>
          </a:xfrm>
        </p:spPr>
        <p:txBody>
          <a:bodyPr>
            <a:normAutofit/>
          </a:bodyPr>
          <a:lstStyle/>
          <a:p>
            <a:r>
              <a:rPr lang="en-US" altLang="zh-TW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SENSUS MULTI-APPLICATION NETWORK</a:t>
            </a:r>
            <a:endParaRPr lang="zh-TW" altLang="en-US" sz="2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9" y="1026446"/>
            <a:ext cx="7740000" cy="5777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106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999" y="848152"/>
            <a:ext cx="6840000" cy="5827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199" y="205840"/>
            <a:ext cx="8229600" cy="648072"/>
          </a:xfrm>
        </p:spPr>
        <p:txBody>
          <a:bodyPr>
            <a:normAutofit/>
          </a:bodyPr>
          <a:lstStyle/>
          <a:p>
            <a:r>
              <a:rPr lang="en-US" altLang="zh-TW" sz="2800" b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Renesas</a:t>
            </a:r>
            <a:r>
              <a:rPr lang="en-US" altLang="zh-TW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Smart Home (1)</a:t>
            </a:r>
            <a:endParaRPr lang="zh-TW" altLang="en-US" sz="2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5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940966"/>
          </a:xfrm>
        </p:spPr>
        <p:txBody>
          <a:bodyPr>
            <a:normAutofit/>
          </a:bodyPr>
          <a:lstStyle/>
          <a:p>
            <a:r>
              <a:rPr lang="en-US" altLang="zh-TW" sz="2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 Energy Management System by Sumitomo Electric Industries, Ltd.</a:t>
            </a:r>
            <a:endParaRPr lang="zh-TW" altLang="en-US" sz="24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8" t="23750" r="18478" b="6250"/>
          <a:stretch/>
        </p:blipFill>
        <p:spPr bwMode="auto">
          <a:xfrm>
            <a:off x="251999" y="1401334"/>
            <a:ext cx="8640000" cy="5221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97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199" y="316843"/>
            <a:ext cx="8229600" cy="940966"/>
          </a:xfrm>
        </p:spPr>
        <p:txBody>
          <a:bodyPr>
            <a:normAutofit/>
          </a:bodyPr>
          <a:lstStyle/>
          <a:p>
            <a:r>
              <a:rPr lang="en-US" altLang="zh-TW" sz="2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of Power Control by HEMS </a:t>
            </a:r>
            <a:r>
              <a:rPr lang="en-US" altLang="zh-TW" sz="2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Controller (Sumitomo Electric Industries, Ltd.)</a:t>
            </a:r>
            <a:endParaRPr lang="zh-TW" altLang="en-US" sz="24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5" t="31667" r="18946" b="12708"/>
          <a:stretch/>
        </p:blipFill>
        <p:spPr bwMode="auto">
          <a:xfrm>
            <a:off x="251999" y="1484784"/>
            <a:ext cx="8640000" cy="424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049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199" y="588020"/>
            <a:ext cx="8229600" cy="648072"/>
          </a:xfrm>
        </p:spPr>
        <p:txBody>
          <a:bodyPr>
            <a:normAutofit/>
          </a:bodyPr>
          <a:lstStyle/>
          <a:p>
            <a:r>
              <a:rPr lang="en-US" altLang="zh-TW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 of Sumitomo Electric’s System</a:t>
            </a:r>
            <a:endParaRPr lang="zh-TW" altLang="en-US" sz="2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2" t="31250" r="15798" b="17291"/>
          <a:stretch/>
        </p:blipFill>
        <p:spPr bwMode="auto">
          <a:xfrm>
            <a:off x="251999" y="1556792"/>
            <a:ext cx="8640000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710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/>
          </a:bodyPr>
          <a:lstStyle/>
          <a:p>
            <a:r>
              <a:rPr lang="en-US" altLang="zh-TW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HEMS System Framework by NEC</a:t>
            </a:r>
            <a:endParaRPr lang="zh-TW" altLang="en-US" sz="2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34" t="26042" r="20937" b="14583"/>
          <a:stretch/>
        </p:blipFill>
        <p:spPr bwMode="auto">
          <a:xfrm>
            <a:off x="251999" y="918632"/>
            <a:ext cx="8640000" cy="5388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730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199" y="117153"/>
            <a:ext cx="8229600" cy="399380"/>
          </a:xfrm>
        </p:spPr>
        <p:txBody>
          <a:bodyPr>
            <a:noAutofit/>
          </a:bodyPr>
          <a:lstStyle/>
          <a:p>
            <a:r>
              <a:rPr lang="en-US" altLang="zh-TW" sz="2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NEC Smart House</a:t>
            </a:r>
            <a:endParaRPr lang="zh-TW" altLang="en-US" sz="24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7" t="24291" r="49063" b="7084"/>
          <a:stretch/>
        </p:blipFill>
        <p:spPr bwMode="auto">
          <a:xfrm>
            <a:off x="1421999" y="453012"/>
            <a:ext cx="6300000" cy="640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182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199" y="103714"/>
            <a:ext cx="8229600" cy="490066"/>
          </a:xfrm>
        </p:spPr>
        <p:txBody>
          <a:bodyPr>
            <a:normAutofit/>
          </a:bodyPr>
          <a:lstStyle/>
          <a:p>
            <a:r>
              <a:rPr lang="en-US" altLang="zh-TW" sz="2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Yokohama Smart Cell (1)</a:t>
            </a:r>
            <a:endParaRPr lang="zh-TW" altLang="en-US" sz="24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5" t="26667" r="24684" b="11250"/>
          <a:stretch/>
        </p:blipFill>
        <p:spPr bwMode="auto">
          <a:xfrm>
            <a:off x="251999" y="656506"/>
            <a:ext cx="8640000" cy="615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040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637972"/>
            <a:ext cx="8640000" cy="610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476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199" y="149150"/>
            <a:ext cx="8229600" cy="490066"/>
          </a:xfrm>
        </p:spPr>
        <p:txBody>
          <a:bodyPr>
            <a:normAutofit/>
          </a:bodyPr>
          <a:lstStyle/>
          <a:p>
            <a:r>
              <a:rPr lang="en-US" altLang="zh-TW" sz="2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Yokohama Smart Cell (2)</a:t>
            </a:r>
            <a:endParaRPr lang="zh-TW" altLang="en-US" sz="24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3" t="28125" r="24568" b="14791"/>
          <a:stretch/>
        </p:blipFill>
        <p:spPr bwMode="auto">
          <a:xfrm>
            <a:off x="251999" y="651155"/>
            <a:ext cx="8640000" cy="5609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83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622300"/>
            <a:ext cx="8640000" cy="6147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811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0" t="35000" r="24334" b="6250"/>
          <a:stretch/>
        </p:blipFill>
        <p:spPr bwMode="auto">
          <a:xfrm>
            <a:off x="251999" y="634916"/>
            <a:ext cx="8640000" cy="57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437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615444"/>
            <a:ext cx="8640000" cy="609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771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3" t="32292" r="24568" b="8333"/>
          <a:stretch/>
        </p:blipFill>
        <p:spPr bwMode="auto">
          <a:xfrm>
            <a:off x="251999" y="616620"/>
            <a:ext cx="8640000" cy="5835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231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606708"/>
            <a:ext cx="8640000" cy="591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29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84" t="31458" r="24604" b="9166"/>
          <a:stretch/>
        </p:blipFill>
        <p:spPr bwMode="auto">
          <a:xfrm>
            <a:off x="251999" y="605180"/>
            <a:ext cx="8640000" cy="5848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434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0" t="26875" r="24451" b="12916"/>
          <a:stretch/>
        </p:blipFill>
        <p:spPr bwMode="auto">
          <a:xfrm>
            <a:off x="251999" y="623476"/>
            <a:ext cx="8640000" cy="5916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589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7" t="28333" r="24568" b="8542"/>
          <a:stretch/>
        </p:blipFill>
        <p:spPr bwMode="auto">
          <a:xfrm>
            <a:off x="251999" y="624884"/>
            <a:ext cx="8640000" cy="6233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979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622028"/>
            <a:ext cx="8640000" cy="6006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063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日本家電業者</a:t>
            </a:r>
            <a:r>
              <a:rPr lang="en-US" altLang="zh-TW" sz="3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HEMS</a:t>
            </a:r>
            <a:r>
              <a:rPr lang="zh-TW" altLang="en-US" sz="3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家電產品款式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1052736"/>
            <a:ext cx="8640000" cy="5309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062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7" t="30209" r="24568" b="10416"/>
          <a:stretch/>
        </p:blipFill>
        <p:spPr bwMode="auto">
          <a:xfrm>
            <a:off x="251999" y="621204"/>
            <a:ext cx="8640000" cy="5862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123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606708"/>
            <a:ext cx="8640000" cy="591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29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84" t="31458" r="24604" b="9166"/>
          <a:stretch/>
        </p:blipFill>
        <p:spPr bwMode="auto">
          <a:xfrm>
            <a:off x="251999" y="605180"/>
            <a:ext cx="8640000" cy="5848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434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0" t="26875" r="24451" b="12916"/>
          <a:stretch/>
        </p:blipFill>
        <p:spPr bwMode="auto">
          <a:xfrm>
            <a:off x="251999" y="623476"/>
            <a:ext cx="8640000" cy="5916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589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7" t="28333" r="24568" b="8542"/>
          <a:stretch/>
        </p:blipFill>
        <p:spPr bwMode="auto">
          <a:xfrm>
            <a:off x="251999" y="624884"/>
            <a:ext cx="8640000" cy="6233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979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622028"/>
            <a:ext cx="8640000" cy="6006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063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7" t="30209" r="24568" b="10416"/>
          <a:stretch/>
        </p:blipFill>
        <p:spPr bwMode="auto">
          <a:xfrm>
            <a:off x="251999" y="621204"/>
            <a:ext cx="8640000" cy="5862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123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99" y="588020"/>
            <a:ext cx="8280000" cy="6201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924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199" y="316843"/>
            <a:ext cx="8229600" cy="807901"/>
          </a:xfrm>
        </p:spPr>
        <p:txBody>
          <a:bodyPr>
            <a:normAutofit/>
          </a:bodyPr>
          <a:lstStyle/>
          <a:p>
            <a:r>
              <a:rPr lang="zh-TW" altLang="zh-TW" sz="3600" b="1" i="1" dirty="0">
                <a:solidFill>
                  <a:srgbClr val="00B050"/>
                </a:solidFill>
              </a:rPr>
              <a:t>Oracle Event Processing (OEP) system</a:t>
            </a:r>
            <a:endParaRPr lang="zh-TW" altLang="en-US" sz="3600" b="1" i="1" dirty="0">
              <a:solidFill>
                <a:srgbClr val="00B050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99" y="1020672"/>
            <a:ext cx="7920000" cy="5805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463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0" name="Picture 2" descr="https://community.freescale.com/servlet/JiveServlet/showImage/102-103189-24-17964/Prox-TechnologyDiagram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999" y="629977"/>
            <a:ext cx="6840000" cy="616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199" y="71810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US" altLang="zh-TW" sz="2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Connectivity Diagram for </a:t>
            </a:r>
            <a:r>
              <a:rPr lang="en-US" altLang="zh-TW" sz="20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Kinetics </a:t>
            </a:r>
            <a:br>
              <a:rPr lang="en-US" altLang="zh-TW" sz="20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20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Microcontrollers </a:t>
            </a:r>
            <a:r>
              <a:rPr lang="en-US" altLang="zh-TW" sz="2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(MCUs)</a:t>
            </a:r>
            <a:endParaRPr lang="zh-TW" altLang="en-US" sz="2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5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" y="595268"/>
            <a:ext cx="9000000" cy="5436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693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6" name="Picture 2" descr="https://community.freescale.com/servlet/JiveServlet/showImage/73-119566-18792/Proximetry+Demo+1+P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99" y="588020"/>
            <a:ext cx="8280000" cy="578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125759" y="6369053"/>
            <a:ext cx="88924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b="1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</a:t>
            </a:r>
            <a:r>
              <a:rPr lang="en-US" altLang="zh-TW" sz="1600" b="1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community.freescale.com/community/iot-center/demos/proximetry-demo-page</a:t>
            </a:r>
            <a:endParaRPr lang="zh-TW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63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698" name="Picture 2" descr="https://community.freescale.com/servlet/JiveServlet/showImage/102-103189-24-17966/Prox-ClientSDKDiagram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49" y="688980"/>
            <a:ext cx="8496300" cy="610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57199" y="160152"/>
            <a:ext cx="8229600" cy="427868"/>
          </a:xfrm>
        </p:spPr>
        <p:txBody>
          <a:bodyPr>
            <a:noAutofit/>
          </a:bodyPr>
          <a:lstStyle/>
          <a:p>
            <a:r>
              <a:rPr lang="en-US" altLang="zh-TW" sz="2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Block </a:t>
            </a:r>
            <a:r>
              <a:rPr lang="en-US" altLang="zh-TW" sz="20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</a:t>
            </a:r>
            <a:r>
              <a:rPr lang="zh-TW" altLang="en-US" sz="2000" b="1" dirty="0" smtClean="0">
                <a:solidFill>
                  <a:srgbClr val="00B050"/>
                </a:solidFill>
                <a:latin typeface="Arial" panose="020B0604020202020204" pitchFamily="34" charset="0"/>
                <a:ea typeface="標楷體"/>
                <a:cs typeface="Arial" panose="020B0604020202020204" pitchFamily="34" charset="0"/>
              </a:rPr>
              <a:t>：</a:t>
            </a:r>
            <a:r>
              <a:rPr lang="en-US" altLang="zh-TW" sz="20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AirSync</a:t>
            </a:r>
            <a:r>
              <a:rPr lang="en-US" altLang="zh-TW" sz="2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™ Agent SDK</a:t>
            </a:r>
            <a:endParaRPr lang="zh-TW" altLang="en-US" sz="20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23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7" t="23750" r="32064" b="8958"/>
          <a:stretch/>
        </p:blipFill>
        <p:spPr bwMode="auto">
          <a:xfrm>
            <a:off x="71999" y="607844"/>
            <a:ext cx="9000000" cy="574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2163236"/>
              </p:ext>
            </p:extLst>
          </p:nvPr>
        </p:nvGraphicFramePr>
        <p:xfrm>
          <a:off x="8316416" y="5733256"/>
          <a:ext cx="633933" cy="807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Acrobat Document" r:id="rId5" imgW="5829103" imgH="7543564" progId="AcroExch.Document.7">
                  <p:embed/>
                </p:oleObj>
              </mc:Choice>
              <mc:Fallback>
                <p:oleObj name="Acrobat Document" r:id="rId5" imgW="5829103" imgH="7543564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16416" y="5733256"/>
                        <a:ext cx="633933" cy="807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00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53" t="21458" r="21771" b="5625"/>
          <a:stretch/>
        </p:blipFill>
        <p:spPr bwMode="auto">
          <a:xfrm>
            <a:off x="1691999" y="156274"/>
            <a:ext cx="5760000" cy="6545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616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0" name="Picture 2" descr="I.MX6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99" y="617364"/>
            <a:ext cx="8280000" cy="609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56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91" y="588020"/>
            <a:ext cx="8280000" cy="6106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318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0" name="Picture 2" descr="https://community.freescale.com/servlet/JiveServlet/showImage/102-102900-38-17958/Demo+105+Connectivity+Diagr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99" y="588020"/>
            <a:ext cx="7560000" cy="619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4" name="Picture 2" descr="https://community.freescale.com/servlet/JiveServlet/showImage/102-102900-16-17112/Demo+105+System+Diagr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1" y="818884"/>
            <a:ext cx="9000000" cy="525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395536" y="6237312"/>
            <a:ext cx="25506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 construction</a:t>
            </a:r>
            <a:endParaRPr lang="zh-TW" altLang="en-US" sz="20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01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8" name="Picture 2" descr="https://community.freescale.com/servlet/JiveServlet/showImage/102-102900-16-17111/IoT+GTWY+Demo+105+Connectivity+Preliminary+Diagr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" y="905437"/>
            <a:ext cx="9000000" cy="504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0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2" name="Picture 2" descr="Freescale IoT Security Solu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" y="736888"/>
            <a:ext cx="9000000" cy="4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15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99" y="664328"/>
            <a:ext cx="7200000" cy="615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555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82" name="Picture 2" descr="https://community.freescale.com/servlet/JiveServlet/showImage/102-103132-18-18177/freescale-block-diagram-iot-seecontro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" y="836711"/>
            <a:ext cx="9000000" cy="491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915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764704"/>
            <a:ext cx="8640000" cy="4867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113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768289"/>
            <a:ext cx="8640000" cy="4861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10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764704"/>
            <a:ext cx="8640000" cy="4874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518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99" y="588020"/>
            <a:ext cx="8280000" cy="6198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738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" y="764702"/>
            <a:ext cx="9000000" cy="50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810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4" t="38750" r="28902" b="14375"/>
          <a:stretch/>
        </p:blipFill>
        <p:spPr bwMode="auto">
          <a:xfrm>
            <a:off x="251999" y="588020"/>
            <a:ext cx="8640000" cy="5385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9493306"/>
              </p:ext>
            </p:extLst>
          </p:nvPr>
        </p:nvGraphicFramePr>
        <p:xfrm>
          <a:off x="901328" y="5733256"/>
          <a:ext cx="716607" cy="807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Acrobat Document" r:id="rId5" imgW="5667139" imgH="8019997" progId="AcroExch.Document.7">
                  <p:embed/>
                </p:oleObj>
              </mc:Choice>
              <mc:Fallback>
                <p:oleObj name="Acrobat Document" r:id="rId5" imgW="5667139" imgH="8019997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01328" y="5733256"/>
                        <a:ext cx="716607" cy="807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642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0" t="34791" r="26794" b="8333"/>
          <a:stretch/>
        </p:blipFill>
        <p:spPr bwMode="auto">
          <a:xfrm>
            <a:off x="251999" y="598324"/>
            <a:ext cx="8640000" cy="619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990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199" y="118670"/>
            <a:ext cx="8229600" cy="994122"/>
          </a:xfrm>
        </p:spPr>
        <p:txBody>
          <a:bodyPr>
            <a:normAutofit/>
          </a:bodyPr>
          <a:lstStyle/>
          <a:p>
            <a:r>
              <a:rPr lang="en-US" altLang="zh-TW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Secure Debug and </a:t>
            </a:r>
            <a:r>
              <a:rPr lang="en-US" altLang="zh-TW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  <a:r>
              <a:rPr lang="zh-TW" altLang="en-US" sz="2800" b="1" dirty="0" smtClean="0">
                <a:solidFill>
                  <a:srgbClr val="00B050"/>
                </a:solidFill>
                <a:latin typeface="Arial" panose="020B0604020202020204" pitchFamily="34" charset="0"/>
                <a:ea typeface="標楷體"/>
                <a:cs typeface="Arial" panose="020B0604020202020204" pitchFamily="34" charset="0"/>
              </a:rPr>
              <a:t>／</a:t>
            </a:r>
            <a:r>
              <a:rPr lang="en-US" altLang="zh-TW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 </a:t>
            </a:r>
            <a:br>
              <a:rPr lang="en-US" altLang="zh-TW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Authentication</a:t>
            </a:r>
            <a:endParaRPr lang="zh-TW" altLang="en-US" sz="2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2" t="22500" r="9239" b="11875"/>
          <a:stretch/>
        </p:blipFill>
        <p:spPr bwMode="auto">
          <a:xfrm>
            <a:off x="71999" y="1269397"/>
            <a:ext cx="9000000" cy="425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625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199" y="188640"/>
            <a:ext cx="8229600" cy="562074"/>
          </a:xfrm>
        </p:spPr>
        <p:txBody>
          <a:bodyPr>
            <a:normAutofit/>
          </a:bodyPr>
          <a:lstStyle/>
          <a:p>
            <a:r>
              <a:rPr lang="en-US" altLang="zh-TW" sz="2800" b="1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AES 128-bit</a:t>
            </a:r>
            <a:r>
              <a:rPr lang="en-US" altLang="zh-TW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Encryption/Decryption</a:t>
            </a:r>
            <a:endParaRPr lang="zh-TW" altLang="en-US" sz="2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6" t="45208" r="18711" b="11458"/>
          <a:stretch/>
        </p:blipFill>
        <p:spPr bwMode="auto">
          <a:xfrm>
            <a:off x="611999" y="908720"/>
            <a:ext cx="7920000" cy="3701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4" t="59792" r="16734" b="17709"/>
          <a:stretch/>
        </p:blipFill>
        <p:spPr bwMode="auto">
          <a:xfrm>
            <a:off x="71999" y="4797152"/>
            <a:ext cx="9000000" cy="1622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775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199" y="476672"/>
            <a:ext cx="8229600" cy="1008112"/>
          </a:xfrm>
        </p:spPr>
        <p:txBody>
          <a:bodyPr>
            <a:noAutofit/>
          </a:bodyPr>
          <a:lstStyle/>
          <a:p>
            <a:r>
              <a:rPr lang="en-US" altLang="zh-TW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Panasonic Home Energy Management System: </a:t>
            </a:r>
            <a:br>
              <a:rPr lang="en-US" altLang="zh-TW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System Architecture</a:t>
            </a:r>
            <a:endParaRPr lang="zh-TW" altLang="en-US" sz="28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91"/>
          <a:stretch/>
        </p:blipFill>
        <p:spPr bwMode="auto">
          <a:xfrm>
            <a:off x="251999" y="1469936"/>
            <a:ext cx="8640000" cy="5166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752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199" y="326403"/>
            <a:ext cx="8229600" cy="634082"/>
          </a:xfrm>
        </p:spPr>
        <p:txBody>
          <a:bodyPr>
            <a:normAutofit/>
          </a:bodyPr>
          <a:lstStyle/>
          <a:p>
            <a:r>
              <a:rPr lang="en-US" altLang="zh-TW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 </a:t>
            </a:r>
            <a:r>
              <a:rPr lang="en-US" altLang="zh-TW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Standards and Security Algorithm</a:t>
            </a:r>
            <a:endParaRPr lang="zh-TW" altLang="en-US" sz="2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1" t="41042" r="28785" b="22084"/>
          <a:stretch/>
        </p:blipFill>
        <p:spPr bwMode="auto">
          <a:xfrm>
            <a:off x="71999" y="1222627"/>
            <a:ext cx="9000000" cy="4412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2519322"/>
              </p:ext>
            </p:extLst>
          </p:nvPr>
        </p:nvGraphicFramePr>
        <p:xfrm>
          <a:off x="395536" y="5733256"/>
          <a:ext cx="675779" cy="807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Acrobat Document" r:id="rId6" imgW="5714918" imgH="7543564" progId="AcroExch.Document.7">
                  <p:embed/>
                </p:oleObj>
              </mc:Choice>
              <mc:Fallback>
                <p:oleObj name="Acrobat Document" r:id="rId6" imgW="5714918" imgH="7543564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5536" y="5733256"/>
                        <a:ext cx="675779" cy="807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027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199" y="476672"/>
            <a:ext cx="8229600" cy="1008112"/>
          </a:xfrm>
        </p:spPr>
        <p:txBody>
          <a:bodyPr>
            <a:noAutofit/>
          </a:bodyPr>
          <a:lstStyle/>
          <a:p>
            <a:r>
              <a:rPr lang="en-US" altLang="zh-TW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Panasonic Home Energy Management System: </a:t>
            </a:r>
            <a:br>
              <a:rPr lang="en-US" altLang="zh-TW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Block Diagram</a:t>
            </a:r>
            <a:endParaRPr lang="zh-TW" altLang="en-US" sz="28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99" y="1448624"/>
            <a:ext cx="7920000" cy="5279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764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199" y="287539"/>
            <a:ext cx="8229600" cy="1008112"/>
          </a:xfrm>
        </p:spPr>
        <p:txBody>
          <a:bodyPr>
            <a:noAutofit/>
          </a:bodyPr>
          <a:lstStyle/>
          <a:p>
            <a:r>
              <a:rPr lang="en-US" altLang="zh-TW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Panasonic Energy Storage System: </a:t>
            </a:r>
            <a:br>
              <a:rPr lang="en-US" altLang="zh-TW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System Architecture</a:t>
            </a:r>
            <a:endParaRPr lang="zh-TW" altLang="en-US" sz="28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50" b="7492"/>
          <a:stretch/>
        </p:blipFill>
        <p:spPr bwMode="auto">
          <a:xfrm>
            <a:off x="251999" y="1423080"/>
            <a:ext cx="8640000" cy="475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710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201</Words>
  <Application>Microsoft Office PowerPoint</Application>
  <PresentationFormat>如螢幕大小 (4:3)</PresentationFormat>
  <Paragraphs>36</Paragraphs>
  <Slides>70</Slides>
  <Notes>1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70</vt:i4>
      </vt:variant>
    </vt:vector>
  </HeadingPairs>
  <TitlesOfParts>
    <vt:vector size="73" baseType="lpstr">
      <vt:lpstr>Office 佈景主題</vt:lpstr>
      <vt:lpstr>Acrobat Document</vt:lpstr>
      <vt:lpstr>Adobe Acrobat Document</vt:lpstr>
      <vt:lpstr>Smart House</vt:lpstr>
      <vt:lpstr>PowerPoint 簡報</vt:lpstr>
      <vt:lpstr>PowerPoint 簡報</vt:lpstr>
      <vt:lpstr>日本家電業者HEMS家電產品款式</vt:lpstr>
      <vt:lpstr>PowerPoint 簡報</vt:lpstr>
      <vt:lpstr>PowerPoint 簡報</vt:lpstr>
      <vt:lpstr>Panasonic Home Energy Management System:  Total System Architecture</vt:lpstr>
      <vt:lpstr>Panasonic Home Energy Management System:  System Block Diagram</vt:lpstr>
      <vt:lpstr>Panasonic Energy Storage System:  Total System Architecture</vt:lpstr>
      <vt:lpstr>Panasonic Energy Storage System:  System Block Diagram</vt:lpstr>
      <vt:lpstr>Panasonic Electric Switchboard:  Total System Architecture</vt:lpstr>
      <vt:lpstr>Panasonic Electric Switchboard:  System Block Diagram</vt:lpstr>
      <vt:lpstr>DENSO VEHICLE-TO-HOME (V2H) POWER SUPPLY SYSTEM</vt:lpstr>
      <vt:lpstr>NISSAN STAND-ALONE ENERGY SYSTEM WITH‘LEAF TO HOME (V2H) ’(1)</vt:lpstr>
      <vt:lpstr>NISSAN STAND-ALONE ENERGY SYSTEM WITH‘LEAF TO HOME (V2H) ’(2)</vt:lpstr>
      <vt:lpstr>HONDA SMART HOME SYSTEM</vt:lpstr>
      <vt:lpstr>TOYOTA／PANASONIC HOME CONTROL SYSTEM</vt:lpstr>
      <vt:lpstr>PanaHome SMART HEMS</vt:lpstr>
      <vt:lpstr>SANYO NETWORKED-HOME</vt:lpstr>
      <vt:lpstr>MIRAI SANZO：SANYO ANDROID-BASED SMART HOME ROBOT</vt:lpstr>
      <vt:lpstr>SerComm’s HEMS Solution </vt:lpstr>
      <vt:lpstr>SENSUS MULTI-APPLICATION NETWORK</vt:lpstr>
      <vt:lpstr>Renesas Smart Home (1)</vt:lpstr>
      <vt:lpstr>Home Energy Management System by Sumitomo Electric Industries, Ltd.</vt:lpstr>
      <vt:lpstr>Example of Power Control by HEMS Controller (Sumitomo Electric Industries, Ltd.)</vt:lpstr>
      <vt:lpstr>Overview of Sumitomo Electric’s System</vt:lpstr>
      <vt:lpstr>HEMS System Framework by NEC</vt:lpstr>
      <vt:lpstr>NEC Smart House</vt:lpstr>
      <vt:lpstr>Yokohama Smart Cell (1)</vt:lpstr>
      <vt:lpstr>Yokohama Smart Cell (2)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Oracle Event Processing (OEP) system</vt:lpstr>
      <vt:lpstr>Cloud Connectivity Diagram for Kinetics  Microcontrollers (MCUs)</vt:lpstr>
      <vt:lpstr>PowerPoint 簡報</vt:lpstr>
      <vt:lpstr>Software Block Diagram：AirSync™ Agent SDK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Secure Debug and Client／Server  Authentication</vt:lpstr>
      <vt:lpstr>AES 128-bit Encryption/Decryption</vt:lpstr>
      <vt:lpstr>HAN Standards and Security Algorithm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Power Modules (IPMs) for Appliance Inverter Applications</dc:title>
  <dc:creator>Jack Tsai</dc:creator>
  <cp:lastModifiedBy>Jack Tsai</cp:lastModifiedBy>
  <cp:revision>7</cp:revision>
  <dcterms:created xsi:type="dcterms:W3CDTF">2012-06-23T15:22:51Z</dcterms:created>
  <dcterms:modified xsi:type="dcterms:W3CDTF">2015-03-10T06:30:28Z</dcterms:modified>
</cp:coreProperties>
</file>